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sldIdLst>
    <p:sldId id="256" r:id="rId5"/>
    <p:sldId id="266" r:id="rId6"/>
    <p:sldId id="267" r:id="rId7"/>
    <p:sldId id="275" r:id="rId8"/>
    <p:sldId id="273" r:id="rId9"/>
    <p:sldId id="268" r:id="rId10"/>
    <p:sldId id="262" r:id="rId11"/>
    <p:sldId id="269" r:id="rId12"/>
    <p:sldId id="272" r:id="rId13"/>
    <p:sldId id="274" r:id="rId14"/>
    <p:sldId id="265" r:id="rId15"/>
  </p:sldIdLst>
  <p:sldSz cx="12192000" cy="6858000"/>
  <p:notesSz cx="7010400" cy="9296400"/>
  <p:embeddedFontLst>
    <p:embeddedFont>
      <p:font typeface="Calibri" panose="020F0502020204030204" pitchFamily="34" charset="0"/>
      <p:regular r:id="rId16"/>
      <p:bold r:id="rId17"/>
      <p:italic r:id="rId18"/>
      <p:boldItalic r:id="rId19"/>
    </p:embeddedFont>
    <p:embeddedFont>
      <p:font typeface="Gotham Regular" panose="020B0604020202020204" charset="0"/>
      <p:regular r:id="rId20"/>
      <p:bold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1B"/>
    <a:srgbClr val="273A7F"/>
    <a:srgbClr val="F377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6" d="100"/>
          <a:sy n="76" d="100"/>
        </p:scale>
        <p:origin x="102"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559641" y="1998695"/>
            <a:ext cx="7521146" cy="2387600"/>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559641" y="4491059"/>
            <a:ext cx="7521147"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675D331E-FC0D-3141-92DF-CBAA84B94BD7}" type="datetimeFigureOut">
              <a:rPr lang="en-US" smtClean="0"/>
              <a:pPr/>
              <a:t>3/1/2022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D2756B7-7EC9-D340-81B0-8B0832ECACDC}"/>
              </a:ext>
            </a:extLst>
          </p:cNvPr>
          <p:cNvPicPr>
            <a:picLocks noChangeAspect="1"/>
          </p:cNvPicPr>
          <p:nvPr userDrawn="1"/>
        </p:nvPicPr>
        <p:blipFill>
          <a:blip r:embed="rId3"/>
          <a:stretch>
            <a:fillRect/>
          </a:stretch>
        </p:blipFill>
        <p:spPr>
          <a:xfrm>
            <a:off x="50800" y="3429000"/>
            <a:ext cx="2159000" cy="2159000"/>
          </a:xfrm>
          <a:prstGeom prst="rect">
            <a:avLst/>
          </a:prstGeom>
        </p:spPr>
      </p:pic>
    </p:spTree>
    <p:extLst>
      <p:ext uri="{BB962C8B-B14F-4D97-AF65-F5344CB8AC3E}">
        <p14:creationId xmlns:p14="http://schemas.microsoft.com/office/powerpoint/2010/main" val="348705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3"/>
          <a:stretch>
            <a:fillRect/>
          </a:stretch>
        </p:blipFill>
        <p:spPr>
          <a:xfrm>
            <a:off x="10815186" y="5638350"/>
            <a:ext cx="1077226" cy="1077226"/>
          </a:xfrm>
          <a:prstGeom prst="rect">
            <a:avLst/>
          </a:prstGeom>
        </p:spPr>
      </p:pic>
      <p:sp>
        <p:nvSpPr>
          <p:cNvPr id="10" name="Content Placeholder 2">
            <a:extLst>
              <a:ext uri="{FF2B5EF4-FFF2-40B4-BE49-F238E27FC236}">
                <a16:creationId xmlns:a16="http://schemas.microsoft.com/office/drawing/2014/main" id="{77D4641E-9156-A742-9840-F2981D29E92E}"/>
              </a:ext>
            </a:extLst>
          </p:cNvPr>
          <p:cNvSpPr>
            <a:spLocks noGrp="1"/>
          </p:cNvSpPr>
          <p:nvPr>
            <p:ph idx="1"/>
          </p:nvPr>
        </p:nvSpPr>
        <p:spPr>
          <a:xfrm>
            <a:off x="838200" y="1825625"/>
            <a:ext cx="49529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686AD915-E67C-154C-ABB6-D597AB804DC7}"/>
              </a:ext>
            </a:extLst>
          </p:cNvPr>
          <p:cNvSpPr>
            <a:spLocks noGrp="1"/>
          </p:cNvSpPr>
          <p:nvPr>
            <p:ph idx="13"/>
          </p:nvPr>
        </p:nvSpPr>
        <p:spPr>
          <a:xfrm>
            <a:off x="6019692" y="1825626"/>
            <a:ext cx="4770781"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35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273A7F"/>
        </a:solidFill>
        <a:effectLst/>
      </p:bgPr>
    </p:bg>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1" name="Picture 10" descr="A close up of a logo&#10;&#10;Description automatically generated">
            <a:extLst>
              <a:ext uri="{FF2B5EF4-FFF2-40B4-BE49-F238E27FC236}">
                <a16:creationId xmlns:a16="http://schemas.microsoft.com/office/drawing/2014/main" id="{5BFE7CCD-B7C0-D24B-9434-64AC5910D8F6}"/>
              </a:ext>
            </a:extLst>
          </p:cNvPr>
          <p:cNvPicPr>
            <a:picLocks noChangeAspect="1"/>
          </p:cNvPicPr>
          <p:nvPr userDrawn="1"/>
        </p:nvPicPr>
        <p:blipFill>
          <a:blip r:embed="rId3"/>
          <a:stretch>
            <a:fillRect/>
          </a:stretch>
        </p:blipFill>
        <p:spPr>
          <a:xfrm>
            <a:off x="10815185" y="5642483"/>
            <a:ext cx="1078992" cy="1078992"/>
          </a:xfrm>
          <a:prstGeom prst="rect">
            <a:avLst/>
          </a:prstGeom>
        </p:spPr>
      </p:pic>
    </p:spTree>
    <p:extLst>
      <p:ext uri="{BB962C8B-B14F-4D97-AF65-F5344CB8AC3E}">
        <p14:creationId xmlns:p14="http://schemas.microsoft.com/office/powerpoint/2010/main" val="34598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D7EE-BBBA-D44A-91A6-5CA879F4F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34733-DDE4-6145-9C05-CB56F20D6428}"/>
              </a:ext>
            </a:extLst>
          </p:cNvPr>
          <p:cNvSpPr>
            <a:spLocks noGrp="1"/>
          </p:cNvSpPr>
          <p:nvPr>
            <p:ph sz="half" idx="1"/>
          </p:nvPr>
        </p:nvSpPr>
        <p:spPr>
          <a:xfrm>
            <a:off x="838200" y="1825625"/>
            <a:ext cx="70330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A37F1A-C822-CB4A-9E70-6E4778CC567C}"/>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6" name="Footer Placeholder 5">
            <a:extLst>
              <a:ext uri="{FF2B5EF4-FFF2-40B4-BE49-F238E27FC236}">
                <a16:creationId xmlns:a16="http://schemas.microsoft.com/office/drawing/2014/main" id="{D7839ED1-FB88-7946-978E-4A598E23E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8245B-29B0-1448-96F1-1C2EF10A05BD}"/>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9" name="Picture 8" descr="A person holding a red umbrella&#10;&#10;Description automatically generated">
            <a:extLst>
              <a:ext uri="{FF2B5EF4-FFF2-40B4-BE49-F238E27FC236}">
                <a16:creationId xmlns:a16="http://schemas.microsoft.com/office/drawing/2014/main" id="{3F435882-169A-B049-A7B6-416AA2EA9BF9}"/>
              </a:ext>
            </a:extLst>
          </p:cNvPr>
          <p:cNvPicPr>
            <a:picLocks noChangeAspect="1"/>
          </p:cNvPicPr>
          <p:nvPr userDrawn="1"/>
        </p:nvPicPr>
        <p:blipFill>
          <a:blip r:embed="rId2"/>
          <a:stretch>
            <a:fillRect/>
          </a:stretch>
        </p:blipFill>
        <p:spPr>
          <a:xfrm>
            <a:off x="7965989" y="1448658"/>
            <a:ext cx="4907692" cy="4907692"/>
          </a:xfrm>
          <a:prstGeom prst="rect">
            <a:avLst/>
          </a:prstGeom>
        </p:spPr>
      </p:pic>
      <p:pic>
        <p:nvPicPr>
          <p:cNvPr id="11" name="Picture 10">
            <a:extLst>
              <a:ext uri="{FF2B5EF4-FFF2-40B4-BE49-F238E27FC236}">
                <a16:creationId xmlns:a16="http://schemas.microsoft.com/office/drawing/2014/main" id="{CD0CA562-3368-0A4A-9A8B-CC0420BB6B2B}"/>
              </a:ext>
            </a:extLst>
          </p:cNvPr>
          <p:cNvPicPr>
            <a:picLocks noChangeAspect="1"/>
          </p:cNvPicPr>
          <p:nvPr userDrawn="1"/>
        </p:nvPicPr>
        <p:blipFill>
          <a:blip r:embed="rId3"/>
          <a:stretch>
            <a:fillRect/>
          </a:stretch>
        </p:blipFill>
        <p:spPr>
          <a:xfrm>
            <a:off x="298704" y="5637467"/>
            <a:ext cx="1078992" cy="1078992"/>
          </a:xfrm>
          <a:prstGeom prst="rect">
            <a:avLst/>
          </a:prstGeom>
        </p:spPr>
      </p:pic>
    </p:spTree>
    <p:extLst>
      <p:ext uri="{BB962C8B-B14F-4D97-AF65-F5344CB8AC3E}">
        <p14:creationId xmlns:p14="http://schemas.microsoft.com/office/powerpoint/2010/main" val="200103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559641" y="1998695"/>
            <a:ext cx="7521146" cy="2387600"/>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559641" y="4491059"/>
            <a:ext cx="7521147"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675D331E-FC0D-3141-92DF-CBAA84B94BD7}" type="datetimeFigureOut">
              <a:rPr lang="en-US" smtClean="0"/>
              <a:pPr/>
              <a:t>3/1/2022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FD2756B7-7EC9-D340-81B0-8B0832ECACDC}"/>
              </a:ext>
            </a:extLst>
          </p:cNvPr>
          <p:cNvPicPr>
            <a:picLocks noChangeAspect="1"/>
          </p:cNvPicPr>
          <p:nvPr userDrawn="1"/>
        </p:nvPicPr>
        <p:blipFill>
          <a:blip r:embed="rId3"/>
          <a:stretch>
            <a:fillRect/>
          </a:stretch>
        </p:blipFill>
        <p:spPr>
          <a:xfrm>
            <a:off x="50800" y="3429000"/>
            <a:ext cx="2159000" cy="2159000"/>
          </a:xfrm>
          <a:prstGeom prst="rect">
            <a:avLst/>
          </a:prstGeom>
        </p:spPr>
      </p:pic>
    </p:spTree>
    <p:extLst>
      <p:ext uri="{BB962C8B-B14F-4D97-AF65-F5344CB8AC3E}">
        <p14:creationId xmlns:p14="http://schemas.microsoft.com/office/powerpoint/2010/main" val="175617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8663-70EA-574F-BA94-A8F8DDA701A8}"/>
              </a:ext>
            </a:extLst>
          </p:cNvPr>
          <p:cNvSpPr>
            <a:spLocks noGrp="1"/>
          </p:cNvSpPr>
          <p:nvPr>
            <p:ph type="ctrTitle"/>
          </p:nvPr>
        </p:nvSpPr>
        <p:spPr>
          <a:xfrm>
            <a:off x="4670854" y="1392243"/>
            <a:ext cx="6474941" cy="2055481"/>
          </a:xfrm>
        </p:spPr>
        <p:txBody>
          <a:bodyPr anchor="b"/>
          <a:lstStyle>
            <a:lvl1pPr algn="ctr">
              <a:defRPr sz="6000" b="1" i="0">
                <a:latin typeface="Gotham Bold" panose="0200060403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A8D9F79-64BB-A240-9F97-800853D246FC}"/>
              </a:ext>
            </a:extLst>
          </p:cNvPr>
          <p:cNvSpPr>
            <a:spLocks noGrp="1"/>
          </p:cNvSpPr>
          <p:nvPr>
            <p:ph type="subTitle" idx="1"/>
          </p:nvPr>
        </p:nvSpPr>
        <p:spPr>
          <a:xfrm>
            <a:off x="4670854" y="3626086"/>
            <a:ext cx="6474942" cy="1655762"/>
          </a:xfrm>
        </p:spPr>
        <p:txBody>
          <a:bodyPr/>
          <a:lstStyle>
            <a:lvl1pPr marL="0" indent="0" algn="ctr">
              <a:buNone/>
              <a:defRPr sz="2400" b="0" i="0">
                <a:latin typeface="Gotham Regular"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F9CFA4-73DD-024D-B355-E8B599FE370D}"/>
              </a:ext>
            </a:extLst>
          </p:cNvPr>
          <p:cNvSpPr>
            <a:spLocks noGrp="1"/>
          </p:cNvSpPr>
          <p:nvPr>
            <p:ph type="dt" sz="half" idx="10"/>
          </p:nvPr>
        </p:nvSpPr>
        <p:spPr/>
        <p:txBody>
          <a:bodyPr/>
          <a:lstStyle>
            <a:lvl1pPr>
              <a:defRPr b="0" i="0">
                <a:latin typeface="Gotham Regular" panose="02000604030000020004" pitchFamily="2" charset="0"/>
              </a:defRPr>
            </a:lvl1pPr>
          </a:lstStyle>
          <a:p>
            <a:fld id="{675D331E-FC0D-3141-92DF-CBAA84B94BD7}" type="datetimeFigureOut">
              <a:rPr lang="en-US" smtClean="0"/>
              <a:pPr/>
              <a:t>3/1/2022</a:t>
            </a:fld>
            <a:endParaRPr lang="en-US" dirty="0"/>
          </a:p>
        </p:txBody>
      </p:sp>
      <p:sp>
        <p:nvSpPr>
          <p:cNvPr id="5" name="Footer Placeholder 4">
            <a:extLst>
              <a:ext uri="{FF2B5EF4-FFF2-40B4-BE49-F238E27FC236}">
                <a16:creationId xmlns:a16="http://schemas.microsoft.com/office/drawing/2014/main" id="{A52F1E3A-6091-A144-B9BF-6EE7ADB8ADD8}"/>
              </a:ext>
            </a:extLst>
          </p:cNvPr>
          <p:cNvSpPr>
            <a:spLocks noGrp="1"/>
          </p:cNvSpPr>
          <p:nvPr>
            <p:ph type="ftr" sz="quarter" idx="11"/>
          </p:nvPr>
        </p:nvSpPr>
        <p:spPr/>
        <p:txBody>
          <a:bodyPr/>
          <a:lstStyle>
            <a:lvl1pPr>
              <a:defRPr b="0" i="0">
                <a:latin typeface="Gotham Regular" panose="02000604030000020004" pitchFamily="2" charset="0"/>
              </a:defRPr>
            </a:lvl1pPr>
          </a:lstStyle>
          <a:p>
            <a:endParaRPr lang="en-US" dirty="0"/>
          </a:p>
        </p:txBody>
      </p:sp>
      <p:sp>
        <p:nvSpPr>
          <p:cNvPr id="6" name="Slide Number Placeholder 5">
            <a:extLst>
              <a:ext uri="{FF2B5EF4-FFF2-40B4-BE49-F238E27FC236}">
                <a16:creationId xmlns:a16="http://schemas.microsoft.com/office/drawing/2014/main" id="{5C8473F3-0753-1145-9FCD-2384CD4982EB}"/>
              </a:ext>
            </a:extLst>
          </p:cNvPr>
          <p:cNvSpPr>
            <a:spLocks noGrp="1"/>
          </p:cNvSpPr>
          <p:nvPr>
            <p:ph type="sldNum" sz="quarter" idx="12"/>
          </p:nvPr>
        </p:nvSpPr>
        <p:spPr/>
        <p:txBody>
          <a:bodyPr/>
          <a:lstStyle>
            <a:lvl1pPr>
              <a:defRPr b="0" i="0">
                <a:latin typeface="Gotham Regular" panose="02000604030000020004" pitchFamily="2" charset="0"/>
              </a:defRPr>
            </a:lvl1pPr>
          </a:lstStyle>
          <a:p>
            <a:fld id="{1CCEC00A-95E3-F242-A773-2ABB6ADE56E0}"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E540DDBD-D76C-944B-9934-81A7562134CE}"/>
              </a:ext>
            </a:extLst>
          </p:cNvPr>
          <p:cNvPicPr>
            <a:picLocks noChangeAspect="1"/>
          </p:cNvPicPr>
          <p:nvPr userDrawn="1"/>
        </p:nvPicPr>
        <p:blipFill>
          <a:blip r:embed="rId2"/>
          <a:stretch>
            <a:fillRect/>
          </a:stretch>
        </p:blipFill>
        <p:spPr>
          <a:xfrm>
            <a:off x="0" y="952875"/>
            <a:ext cx="4595309" cy="4595309"/>
          </a:xfrm>
          <a:prstGeom prst="rect">
            <a:avLst/>
          </a:prstGeom>
        </p:spPr>
      </p:pic>
      <p:sp>
        <p:nvSpPr>
          <p:cNvPr id="10" name="Rectangle 9">
            <a:extLst>
              <a:ext uri="{FF2B5EF4-FFF2-40B4-BE49-F238E27FC236}">
                <a16:creationId xmlns:a16="http://schemas.microsoft.com/office/drawing/2014/main" id="{3F45F190-BA67-CF44-AE4A-6975EF9D7F5A}"/>
              </a:ext>
            </a:extLst>
          </p:cNvPr>
          <p:cNvSpPr/>
          <p:nvPr userDrawn="1"/>
        </p:nvSpPr>
        <p:spPr>
          <a:xfrm rot="5400000">
            <a:off x="1410992" y="3325089"/>
            <a:ext cx="6008301" cy="54222"/>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98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73A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F96F-03ED-704F-AC5D-2A61CA5304EE}"/>
              </a:ext>
            </a:extLst>
          </p:cNvPr>
          <p:cNvSpPr>
            <a:spLocks noGrp="1"/>
          </p:cNvSpPr>
          <p:nvPr>
            <p:ph type="title"/>
          </p:nvPr>
        </p:nvSpPr>
        <p:spPr>
          <a:xfrm>
            <a:off x="831850" y="1709738"/>
            <a:ext cx="10515600" cy="2852737"/>
          </a:xfrm>
        </p:spPr>
        <p:txBody>
          <a:bodyPr anchor="b"/>
          <a:lstStyle>
            <a:lvl1pPr>
              <a:defRPr sz="6000">
                <a:solidFill>
                  <a:srgbClr val="FFD01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F0CE434-F223-1F42-B159-EFEF3302C61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7C1DC0D-CA1D-B845-82DF-A5FF313E1AA4}"/>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F6701A34-DD67-AD43-9C85-D922E06E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507-7B1B-054E-AEE6-6F8325E5A4B5}"/>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4" name="Picture 13">
            <a:extLst>
              <a:ext uri="{FF2B5EF4-FFF2-40B4-BE49-F238E27FC236}">
                <a16:creationId xmlns:a16="http://schemas.microsoft.com/office/drawing/2014/main" id="{E9EB1EF1-B374-144A-8A42-905D33A672E3}"/>
              </a:ext>
            </a:extLst>
          </p:cNvPr>
          <p:cNvPicPr>
            <a:picLocks noChangeAspect="1"/>
          </p:cNvPicPr>
          <p:nvPr userDrawn="1"/>
        </p:nvPicPr>
        <p:blipFill>
          <a:blip r:embed="rId2"/>
          <a:stretch>
            <a:fillRect/>
          </a:stretch>
        </p:blipFill>
        <p:spPr>
          <a:xfrm>
            <a:off x="4232614" y="397647"/>
            <a:ext cx="3726772" cy="1432440"/>
          </a:xfrm>
          <a:prstGeom prst="rect">
            <a:avLst/>
          </a:prstGeom>
        </p:spPr>
      </p:pic>
    </p:spTree>
    <p:extLst>
      <p:ext uri="{BB962C8B-B14F-4D97-AF65-F5344CB8AC3E}">
        <p14:creationId xmlns:p14="http://schemas.microsoft.com/office/powerpoint/2010/main" val="243442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sp>
        <p:nvSpPr>
          <p:cNvPr id="7" name="Rectangle 6">
            <a:extLst>
              <a:ext uri="{FF2B5EF4-FFF2-40B4-BE49-F238E27FC236}">
                <a16:creationId xmlns:a16="http://schemas.microsoft.com/office/drawing/2014/main" id="{46558A0D-6C0D-5945-9668-AA516E7C267E}"/>
              </a:ext>
            </a:extLst>
          </p:cNvPr>
          <p:cNvSpPr/>
          <p:nvPr userDrawn="1"/>
        </p:nvSpPr>
        <p:spPr>
          <a:xfrm>
            <a:off x="-55606" y="-46038"/>
            <a:ext cx="12303211" cy="365125"/>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356056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DCAAD4-2B25-6949-8D9E-8C9DE9529C51}"/>
              </a:ext>
            </a:extLst>
          </p:cNvPr>
          <p:cNvSpPr/>
          <p:nvPr userDrawn="1"/>
        </p:nvSpPr>
        <p:spPr>
          <a:xfrm>
            <a:off x="691980" y="480274"/>
            <a:ext cx="10098493" cy="1072850"/>
          </a:xfrm>
          <a:prstGeom prst="rect">
            <a:avLst/>
          </a:prstGeom>
          <a:solidFill>
            <a:srgbClr val="FFD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114763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DCAAD4-2B25-6949-8D9E-8C9DE9529C51}"/>
              </a:ext>
            </a:extLst>
          </p:cNvPr>
          <p:cNvSpPr/>
          <p:nvPr userDrawn="1"/>
        </p:nvSpPr>
        <p:spPr>
          <a:xfrm>
            <a:off x="691980" y="480274"/>
            <a:ext cx="10098493" cy="1072850"/>
          </a:xfrm>
          <a:prstGeom prst="rect">
            <a:avLst/>
          </a:prstGeom>
          <a:solidFill>
            <a:srgbClr val="FFD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49529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10815186" y="5638350"/>
            <a:ext cx="1077226" cy="1077226"/>
          </a:xfrm>
          <a:prstGeom prst="rect">
            <a:avLst/>
          </a:prstGeom>
        </p:spPr>
      </p:pic>
      <p:sp>
        <p:nvSpPr>
          <p:cNvPr id="9" name="Content Placeholder 2">
            <a:extLst>
              <a:ext uri="{FF2B5EF4-FFF2-40B4-BE49-F238E27FC236}">
                <a16:creationId xmlns:a16="http://schemas.microsoft.com/office/drawing/2014/main" id="{91995D36-29C8-2E46-B71F-AC15CCFEBDF5}"/>
              </a:ext>
            </a:extLst>
          </p:cNvPr>
          <p:cNvSpPr>
            <a:spLocks noGrp="1"/>
          </p:cNvSpPr>
          <p:nvPr>
            <p:ph idx="13"/>
          </p:nvPr>
        </p:nvSpPr>
        <p:spPr>
          <a:xfrm>
            <a:off x="6019692" y="1825626"/>
            <a:ext cx="4770781" cy="4351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811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sp>
        <p:nvSpPr>
          <p:cNvPr id="7" name="Rectangle 6">
            <a:extLst>
              <a:ext uri="{FF2B5EF4-FFF2-40B4-BE49-F238E27FC236}">
                <a16:creationId xmlns:a16="http://schemas.microsoft.com/office/drawing/2014/main" id="{46558A0D-6C0D-5945-9668-AA516E7C267E}"/>
              </a:ext>
            </a:extLst>
          </p:cNvPr>
          <p:cNvSpPr/>
          <p:nvPr userDrawn="1"/>
        </p:nvSpPr>
        <p:spPr>
          <a:xfrm>
            <a:off x="0" y="6492875"/>
            <a:ext cx="12303211" cy="365125"/>
          </a:xfrm>
          <a:prstGeom prst="rect">
            <a:avLst/>
          </a:prstGeom>
          <a:gradFill flip="none" rotWithShape="1">
            <a:gsLst>
              <a:gs pos="0">
                <a:srgbClr val="FFD01B"/>
              </a:gs>
              <a:gs pos="41000">
                <a:srgbClr val="F3772B"/>
              </a:gs>
              <a:gs pos="100000">
                <a:srgbClr val="F3772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2"/>
          <a:stretch>
            <a:fillRect/>
          </a:stretch>
        </p:blipFill>
        <p:spPr>
          <a:xfrm>
            <a:off x="5288079" y="5310424"/>
            <a:ext cx="1077226" cy="1077226"/>
          </a:xfrm>
          <a:prstGeom prst="rect">
            <a:avLst/>
          </a:prstGeom>
        </p:spPr>
      </p:pic>
    </p:spTree>
    <p:extLst>
      <p:ext uri="{BB962C8B-B14F-4D97-AF65-F5344CB8AC3E}">
        <p14:creationId xmlns:p14="http://schemas.microsoft.com/office/powerpoint/2010/main" val="377995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E09B4E2B-B1AF-3644-9919-37728D1EA597}"/>
              </a:ext>
            </a:extLst>
          </p:cNvPr>
          <p:cNvPicPr>
            <a:picLocks noChangeAspect="1"/>
          </p:cNvPicPr>
          <p:nvPr userDrawn="1"/>
        </p:nvPicPr>
        <p:blipFill>
          <a:blip r:embed="rId2"/>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21E89C9A-24B5-504E-9E88-A238DD5A99E3}"/>
              </a:ext>
            </a:extLst>
          </p:cNvPr>
          <p:cNvSpPr>
            <a:spLocks noGrp="1"/>
          </p:cNvSpPr>
          <p:nvPr>
            <p:ph type="title"/>
          </p:nvPr>
        </p:nvSpPr>
        <p:spPr>
          <a:xfrm>
            <a:off x="838200" y="365125"/>
            <a:ext cx="9976985"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B12F03-347D-DD4E-8F7D-199489571833}"/>
              </a:ext>
            </a:extLst>
          </p:cNvPr>
          <p:cNvSpPr>
            <a:spLocks noGrp="1"/>
          </p:cNvSpPr>
          <p:nvPr>
            <p:ph idx="1"/>
          </p:nvPr>
        </p:nvSpPr>
        <p:spPr>
          <a:xfrm>
            <a:off x="838200" y="1825625"/>
            <a:ext cx="997698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4F44-ABC0-864F-944B-9CA598462932}"/>
              </a:ext>
            </a:extLst>
          </p:cNvPr>
          <p:cNvSpPr>
            <a:spLocks noGrp="1"/>
          </p:cNvSpPr>
          <p:nvPr>
            <p:ph type="dt" sz="half" idx="10"/>
          </p:nvPr>
        </p:nvSpPr>
        <p:spPr/>
        <p:txBody>
          <a:body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045D1097-A713-8F46-B17F-692F0DA44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8DA1-9889-E04F-8125-F195F0AD0B83}"/>
              </a:ext>
            </a:extLst>
          </p:cNvPr>
          <p:cNvSpPr>
            <a:spLocks noGrp="1"/>
          </p:cNvSpPr>
          <p:nvPr>
            <p:ph type="sldNum" sz="quarter" idx="12"/>
          </p:nvPr>
        </p:nvSpPr>
        <p:spPr/>
        <p:txBody>
          <a:bodyPr/>
          <a:lstStyle/>
          <a:p>
            <a:fld id="{1CCEC00A-95E3-F242-A773-2ABB6ADE56E0}" type="slidenum">
              <a:rPr lang="en-US" smtClean="0"/>
              <a:t>‹#›</a:t>
            </a:fld>
            <a:endParaRPr lang="en-US"/>
          </a:p>
        </p:txBody>
      </p:sp>
      <p:pic>
        <p:nvPicPr>
          <p:cNvPr id="13" name="Picture 12">
            <a:extLst>
              <a:ext uri="{FF2B5EF4-FFF2-40B4-BE49-F238E27FC236}">
                <a16:creationId xmlns:a16="http://schemas.microsoft.com/office/drawing/2014/main" id="{C0D2133B-3B56-5649-9800-BD43B3133D97}"/>
              </a:ext>
            </a:extLst>
          </p:cNvPr>
          <p:cNvPicPr>
            <a:picLocks noChangeAspect="1"/>
          </p:cNvPicPr>
          <p:nvPr userDrawn="1"/>
        </p:nvPicPr>
        <p:blipFill>
          <a:blip r:embed="rId3"/>
          <a:stretch>
            <a:fillRect/>
          </a:stretch>
        </p:blipFill>
        <p:spPr>
          <a:xfrm>
            <a:off x="10815186" y="5638350"/>
            <a:ext cx="1077226" cy="1077226"/>
          </a:xfrm>
          <a:prstGeom prst="rect">
            <a:avLst/>
          </a:prstGeom>
        </p:spPr>
      </p:pic>
    </p:spTree>
    <p:extLst>
      <p:ext uri="{BB962C8B-B14F-4D97-AF65-F5344CB8AC3E}">
        <p14:creationId xmlns:p14="http://schemas.microsoft.com/office/powerpoint/2010/main" val="60479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7969-8EE2-0746-BA36-77D72150E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C1F11D-0022-2C4E-BA8C-7C51139261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4BE46C-6083-A042-9420-4E67FE215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D331E-FC0D-3141-92DF-CBAA84B94BD7}" type="datetimeFigureOut">
              <a:rPr lang="en-US" smtClean="0"/>
              <a:t>3/1/2022</a:t>
            </a:fld>
            <a:endParaRPr lang="en-US"/>
          </a:p>
        </p:txBody>
      </p:sp>
      <p:sp>
        <p:nvSpPr>
          <p:cNvPr id="5" name="Footer Placeholder 4">
            <a:extLst>
              <a:ext uri="{FF2B5EF4-FFF2-40B4-BE49-F238E27FC236}">
                <a16:creationId xmlns:a16="http://schemas.microsoft.com/office/drawing/2014/main" id="{C12E2A15-B8D7-674D-AD44-89B368669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FBC7F-E126-494C-BE5C-4FE0E06F3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EC00A-95E3-F242-A773-2ABB6ADE56E0}" type="slidenum">
              <a:rPr lang="en-US" smtClean="0"/>
              <a:t>‹#›</a:t>
            </a:fld>
            <a:endParaRPr lang="en-US"/>
          </a:p>
        </p:txBody>
      </p:sp>
    </p:spTree>
    <p:extLst>
      <p:ext uri="{BB962C8B-B14F-4D97-AF65-F5344CB8AC3E}">
        <p14:creationId xmlns:p14="http://schemas.microsoft.com/office/powerpoint/2010/main" val="304089257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1" r:id="rId4"/>
    <p:sldLayoutId id="2147483650" r:id="rId5"/>
    <p:sldLayoutId id="2147483665" r:id="rId6"/>
    <p:sldLayoutId id="2147483666" r:id="rId7"/>
    <p:sldLayoutId id="2147483663" r:id="rId8"/>
    <p:sldLayoutId id="2147483661" r:id="rId9"/>
    <p:sldLayoutId id="2147483667" r:id="rId10"/>
    <p:sldLayoutId id="2147483662" r:id="rId11"/>
    <p:sldLayoutId id="2147483652" r:id="rId12"/>
  </p:sldLayoutIdLst>
  <p:txStyles>
    <p:titleStyle>
      <a:lvl1pPr algn="l" defTabSz="914400" rtl="0" eaLnBrk="1" latinLnBrk="0" hangingPunct="1">
        <a:lnSpc>
          <a:spcPct val="90000"/>
        </a:lnSpc>
        <a:spcBef>
          <a:spcPct val="0"/>
        </a:spcBef>
        <a:buNone/>
        <a:defRPr sz="4400" b="1" i="0" kern="1200">
          <a:solidFill>
            <a:schemeClr val="tx1"/>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Medium Regular" panose="02000604030000020004" pitchFamily="2"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b="0" i="0" kern="1200">
          <a:solidFill>
            <a:schemeClr val="tx1"/>
          </a:solidFill>
          <a:latin typeface="Gotham Regular" panose="02000604030000020004" pitchFamily="2"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Gotham Regular" panose="02000604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Regular" panose="02000604030000020004" pitchFamily="2" charset="0"/>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b="0" i="0" kern="1200">
          <a:solidFill>
            <a:schemeClr val="tx1"/>
          </a:solidFill>
          <a:latin typeface="Gotham Regular" panose="02000604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D624A6-5785-FA4B-8A47-65283463AA72}"/>
              </a:ext>
            </a:extLst>
          </p:cNvPr>
          <p:cNvSpPr>
            <a:spLocks noGrp="1"/>
          </p:cNvSpPr>
          <p:nvPr>
            <p:ph type="ctrTitle"/>
          </p:nvPr>
        </p:nvSpPr>
        <p:spPr>
          <a:xfrm>
            <a:off x="2773680" y="3714161"/>
            <a:ext cx="9307108" cy="2479250"/>
          </a:xfrm>
        </p:spPr>
        <p:txBody>
          <a:bodyPr>
            <a:normAutofit/>
          </a:bodyPr>
          <a:lstStyle/>
          <a:p>
            <a:r>
              <a:rPr lang="en-US" dirty="0"/>
              <a:t>Board Updates: Murrah HS</a:t>
            </a:r>
            <a:br>
              <a:rPr lang="en-US" dirty="0"/>
            </a:br>
            <a:br>
              <a:rPr lang="en-US" sz="3100" dirty="0"/>
            </a:br>
            <a:r>
              <a:rPr lang="en-US" sz="4000" dirty="0"/>
              <a:t>March 1, 2022</a:t>
            </a:r>
            <a:endParaRPr lang="en-US" dirty="0"/>
          </a:p>
        </p:txBody>
      </p:sp>
    </p:spTree>
    <p:extLst>
      <p:ext uri="{BB962C8B-B14F-4D97-AF65-F5344CB8AC3E}">
        <p14:creationId xmlns:p14="http://schemas.microsoft.com/office/powerpoint/2010/main" val="1060106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63A8-A800-4E11-A6EA-AB8D0CED543E}"/>
              </a:ext>
            </a:extLst>
          </p:cNvPr>
          <p:cNvSpPr>
            <a:spLocks noGrp="1"/>
          </p:cNvSpPr>
          <p:nvPr>
            <p:ph type="ctrTitle"/>
          </p:nvPr>
        </p:nvSpPr>
        <p:spPr>
          <a:xfrm>
            <a:off x="4670854" y="2001845"/>
            <a:ext cx="6474941" cy="2117310"/>
          </a:xfrm>
        </p:spPr>
        <p:txBody>
          <a:bodyPr>
            <a:normAutofit/>
          </a:bodyPr>
          <a:lstStyle/>
          <a:p>
            <a:r>
              <a:rPr lang="en-US" dirty="0"/>
              <a:t>Reflections and </a:t>
            </a:r>
            <a:br>
              <a:rPr lang="en-US" dirty="0"/>
            </a:br>
            <a:r>
              <a:rPr lang="en-US" dirty="0"/>
              <a:t>Next Steps</a:t>
            </a:r>
          </a:p>
        </p:txBody>
      </p:sp>
    </p:spTree>
    <p:extLst>
      <p:ext uri="{BB962C8B-B14F-4D97-AF65-F5344CB8AC3E}">
        <p14:creationId xmlns:p14="http://schemas.microsoft.com/office/powerpoint/2010/main" val="151730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2CB6-EF0C-4A8C-928D-DE3B05C472C9}"/>
              </a:ext>
            </a:extLst>
          </p:cNvPr>
          <p:cNvSpPr>
            <a:spLocks noGrp="1"/>
          </p:cNvSpPr>
          <p:nvPr>
            <p:ph type="title"/>
          </p:nvPr>
        </p:nvSpPr>
        <p:spPr/>
        <p:txBody>
          <a:bodyPr/>
          <a:lstStyle/>
          <a:p>
            <a:pPr algn="ctr"/>
            <a:r>
              <a:rPr lang="en-US" dirty="0"/>
              <a:t>Next Steps</a:t>
            </a:r>
          </a:p>
        </p:txBody>
      </p:sp>
      <p:sp>
        <p:nvSpPr>
          <p:cNvPr id="3" name="Content Placeholder 2">
            <a:extLst>
              <a:ext uri="{FF2B5EF4-FFF2-40B4-BE49-F238E27FC236}">
                <a16:creationId xmlns:a16="http://schemas.microsoft.com/office/drawing/2014/main" id="{9914D174-9AE7-4819-B532-E6E59E18E291}"/>
              </a:ext>
            </a:extLst>
          </p:cNvPr>
          <p:cNvSpPr>
            <a:spLocks noGrp="1"/>
          </p:cNvSpPr>
          <p:nvPr>
            <p:ph idx="1"/>
          </p:nvPr>
        </p:nvSpPr>
        <p:spPr>
          <a:xfrm>
            <a:off x="670560" y="1690688"/>
            <a:ext cx="10144625" cy="4486275"/>
          </a:xfrm>
        </p:spPr>
        <p:txBody>
          <a:bodyPr>
            <a:normAutofit fontScale="85000" lnSpcReduction="20000"/>
          </a:bodyPr>
          <a:lstStyle/>
          <a:p>
            <a:pPr marL="0" indent="0" fontAlgn="ctr">
              <a:buNone/>
            </a:pPr>
            <a:r>
              <a:rPr lang="en-US" dirty="0"/>
              <a:t>Continued review of resources and security protocols</a:t>
            </a:r>
          </a:p>
          <a:p>
            <a:pPr marL="0" indent="0" fontAlgn="ctr">
              <a:buNone/>
            </a:pPr>
            <a:r>
              <a:rPr lang="en-US" dirty="0"/>
              <a:t>Review communications protocols to ensure timeliness/accuracy</a:t>
            </a:r>
          </a:p>
          <a:p>
            <a:pPr marL="0" indent="0" fontAlgn="ctr">
              <a:buNone/>
            </a:pPr>
            <a:r>
              <a:rPr lang="en-US" dirty="0"/>
              <a:t>Exploring social work support options, based on need/data</a:t>
            </a:r>
          </a:p>
          <a:p>
            <a:pPr marL="0" indent="0" fontAlgn="ctr">
              <a:buNone/>
            </a:pPr>
            <a:r>
              <a:rPr lang="en-US" dirty="0"/>
              <a:t>Student Led Support Group (March 11</a:t>
            </a:r>
            <a:r>
              <a:rPr lang="en-US" baseline="30000" dirty="0"/>
              <a:t>th</a:t>
            </a:r>
            <a:r>
              <a:rPr lang="en-US" dirty="0"/>
              <a:t>) </a:t>
            </a:r>
            <a:br>
              <a:rPr lang="en-US" dirty="0"/>
            </a:br>
            <a:r>
              <a:rPr lang="en-US" dirty="0"/>
              <a:t>Student Led Professional Development (March 29th)</a:t>
            </a:r>
            <a:br>
              <a:rPr lang="en-US" baseline="30000" dirty="0"/>
            </a:br>
            <a:r>
              <a:rPr lang="en-US" dirty="0"/>
              <a:t>Spring Academic Counseling Sessions (April 1</a:t>
            </a:r>
            <a:r>
              <a:rPr lang="en-US" baseline="30000" dirty="0"/>
              <a:t>st</a:t>
            </a:r>
            <a:r>
              <a:rPr lang="en-US" dirty="0"/>
              <a:t>)</a:t>
            </a:r>
            <a:br>
              <a:rPr lang="en-US" dirty="0"/>
            </a:br>
            <a:r>
              <a:rPr lang="en-US" dirty="0"/>
              <a:t>Behavior Screener</a:t>
            </a:r>
            <a:br>
              <a:rPr lang="en-US" dirty="0"/>
            </a:br>
            <a:r>
              <a:rPr lang="en-US" dirty="0"/>
              <a:t>Small Group Counseling Sessions based Screener Results </a:t>
            </a:r>
            <a:br>
              <a:rPr lang="en-US" dirty="0"/>
            </a:br>
            <a:r>
              <a:rPr lang="en-US" dirty="0"/>
              <a:t>Reassign W.I.N. Time to focus on Edgenuity Modules:</a:t>
            </a:r>
          </a:p>
          <a:p>
            <a:pPr lvl="1"/>
            <a:r>
              <a:rPr lang="en-US" dirty="0"/>
              <a:t>Managing Stress and Emotions</a:t>
            </a:r>
          </a:p>
          <a:p>
            <a:pPr lvl="1"/>
            <a:r>
              <a:rPr lang="en-US" dirty="0"/>
              <a:t>Anxiety</a:t>
            </a:r>
          </a:p>
          <a:p>
            <a:pPr lvl="1"/>
            <a:r>
              <a:rPr lang="en-US" dirty="0"/>
              <a:t>Coping with Grief, Loss, and Shame</a:t>
            </a:r>
          </a:p>
          <a:p>
            <a:pPr lvl="1"/>
            <a:r>
              <a:rPr lang="en-US" dirty="0"/>
              <a:t>Depression</a:t>
            </a:r>
          </a:p>
          <a:p>
            <a:pPr lvl="1"/>
            <a:r>
              <a:rPr lang="en-US" dirty="0"/>
              <a:t>Hopelessness, Sad Feelings, and Irrational Thinking</a:t>
            </a:r>
          </a:p>
        </p:txBody>
      </p:sp>
    </p:spTree>
    <p:extLst>
      <p:ext uri="{BB962C8B-B14F-4D97-AF65-F5344CB8AC3E}">
        <p14:creationId xmlns:p14="http://schemas.microsoft.com/office/powerpoint/2010/main" val="214751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A8FBB-E656-42C2-BA9C-BB9AC9D4BD88}"/>
              </a:ext>
            </a:extLst>
          </p:cNvPr>
          <p:cNvSpPr>
            <a:spLocks noGrp="1"/>
          </p:cNvSpPr>
          <p:nvPr>
            <p:ph type="title"/>
          </p:nvPr>
        </p:nvSpPr>
        <p:spPr>
          <a:xfrm>
            <a:off x="687978" y="365125"/>
            <a:ext cx="10127207" cy="1325563"/>
          </a:xfrm>
        </p:spPr>
        <p:txBody>
          <a:bodyPr/>
          <a:lstStyle/>
          <a:p>
            <a:pPr algn="ctr"/>
            <a:r>
              <a:rPr lang="en-US" dirty="0"/>
              <a:t>Areas of Focus</a:t>
            </a:r>
          </a:p>
        </p:txBody>
      </p:sp>
      <p:sp>
        <p:nvSpPr>
          <p:cNvPr id="3" name="Content Placeholder 2">
            <a:extLst>
              <a:ext uri="{FF2B5EF4-FFF2-40B4-BE49-F238E27FC236}">
                <a16:creationId xmlns:a16="http://schemas.microsoft.com/office/drawing/2014/main" id="{E02D5E09-8BE0-4DF3-95D1-9E53D705A61A}"/>
              </a:ext>
            </a:extLst>
          </p:cNvPr>
          <p:cNvSpPr>
            <a:spLocks noGrp="1"/>
          </p:cNvSpPr>
          <p:nvPr>
            <p:ph idx="1"/>
          </p:nvPr>
        </p:nvSpPr>
        <p:spPr>
          <a:xfrm>
            <a:off x="687978" y="1825625"/>
            <a:ext cx="10127208" cy="4351338"/>
          </a:xfrm>
        </p:spPr>
        <p:txBody>
          <a:bodyPr>
            <a:normAutofit/>
          </a:bodyPr>
          <a:lstStyle/>
          <a:p>
            <a:r>
              <a:rPr lang="en-US" sz="3600" dirty="0"/>
              <a:t>Review of events/actions since Wednesday, February 16</a:t>
            </a:r>
            <a:r>
              <a:rPr lang="en-US" sz="3600" baseline="30000" dirty="0"/>
              <a:t>th</a:t>
            </a:r>
            <a:endParaRPr lang="en-US" sz="3600" dirty="0"/>
          </a:p>
          <a:p>
            <a:r>
              <a:rPr lang="en-US" sz="3600" dirty="0"/>
              <a:t>Investigation and Administrative Review (JPD and JPS)</a:t>
            </a:r>
          </a:p>
          <a:p>
            <a:r>
              <a:rPr lang="en-US" sz="3600" dirty="0"/>
              <a:t>JPS Crisis Response and Resources</a:t>
            </a:r>
          </a:p>
          <a:p>
            <a:r>
              <a:rPr lang="en-US" sz="3600" dirty="0"/>
              <a:t>Reflections and Next Steps</a:t>
            </a:r>
          </a:p>
        </p:txBody>
      </p:sp>
    </p:spTree>
    <p:extLst>
      <p:ext uri="{BB962C8B-B14F-4D97-AF65-F5344CB8AC3E}">
        <p14:creationId xmlns:p14="http://schemas.microsoft.com/office/powerpoint/2010/main" val="344207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63A8-A800-4E11-A6EA-AB8D0CED543E}"/>
              </a:ext>
            </a:extLst>
          </p:cNvPr>
          <p:cNvSpPr>
            <a:spLocks noGrp="1"/>
          </p:cNvSpPr>
          <p:nvPr>
            <p:ph type="ctrTitle"/>
          </p:nvPr>
        </p:nvSpPr>
        <p:spPr>
          <a:xfrm>
            <a:off x="4670854" y="1392243"/>
            <a:ext cx="6474941" cy="3464237"/>
          </a:xfrm>
        </p:spPr>
        <p:txBody>
          <a:bodyPr>
            <a:normAutofit/>
          </a:bodyPr>
          <a:lstStyle/>
          <a:p>
            <a:r>
              <a:rPr lang="en-US" dirty="0"/>
              <a:t>Review of events/actions since Wednesday, February 16</a:t>
            </a:r>
            <a:r>
              <a:rPr lang="en-US" baseline="30000" dirty="0"/>
              <a:t>th</a:t>
            </a:r>
            <a:endParaRPr lang="en-US" dirty="0"/>
          </a:p>
        </p:txBody>
      </p:sp>
    </p:spTree>
    <p:extLst>
      <p:ext uri="{BB962C8B-B14F-4D97-AF65-F5344CB8AC3E}">
        <p14:creationId xmlns:p14="http://schemas.microsoft.com/office/powerpoint/2010/main" val="12753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9A68A-4747-48C1-92B8-1BEDD072710C}"/>
              </a:ext>
            </a:extLst>
          </p:cNvPr>
          <p:cNvSpPr>
            <a:spLocks noGrp="1"/>
          </p:cNvSpPr>
          <p:nvPr>
            <p:ph type="title"/>
          </p:nvPr>
        </p:nvSpPr>
        <p:spPr>
          <a:xfrm>
            <a:off x="715348" y="522514"/>
            <a:ext cx="10099838" cy="1007706"/>
          </a:xfrm>
        </p:spPr>
        <p:txBody>
          <a:bodyPr/>
          <a:lstStyle/>
          <a:p>
            <a:pPr algn="ctr"/>
            <a:r>
              <a:rPr lang="en-US" dirty="0"/>
              <a:t>Timeline of Events</a:t>
            </a:r>
          </a:p>
        </p:txBody>
      </p:sp>
      <p:sp>
        <p:nvSpPr>
          <p:cNvPr id="5" name="Content Placeholder 4">
            <a:extLst>
              <a:ext uri="{FF2B5EF4-FFF2-40B4-BE49-F238E27FC236}">
                <a16:creationId xmlns:a16="http://schemas.microsoft.com/office/drawing/2014/main" id="{0FC274CF-EF9A-4E03-A47F-41C047F6739B}"/>
              </a:ext>
            </a:extLst>
          </p:cNvPr>
          <p:cNvSpPr>
            <a:spLocks noGrp="1"/>
          </p:cNvSpPr>
          <p:nvPr>
            <p:ph idx="1"/>
          </p:nvPr>
        </p:nvSpPr>
        <p:spPr/>
        <p:txBody>
          <a:bodyPr>
            <a:normAutofit fontScale="92500"/>
          </a:bodyPr>
          <a:lstStyle/>
          <a:p>
            <a:pPr marL="0" indent="0">
              <a:buNone/>
            </a:pPr>
            <a:r>
              <a:rPr lang="en-US" b="1" dirty="0"/>
              <a:t>February 16</a:t>
            </a:r>
            <a:r>
              <a:rPr lang="en-US" b="1" baseline="30000" dirty="0"/>
              <a:t>th</a:t>
            </a:r>
            <a:r>
              <a:rPr lang="en-US" b="1" dirty="0"/>
              <a:t>: </a:t>
            </a:r>
          </a:p>
          <a:p>
            <a:r>
              <a:rPr lang="en-US" dirty="0"/>
              <a:t>School notified by JPD</a:t>
            </a:r>
          </a:p>
          <a:p>
            <a:r>
              <a:rPr lang="en-US" dirty="0"/>
              <a:t>Administrators checked attendance records</a:t>
            </a:r>
          </a:p>
          <a:p>
            <a:r>
              <a:rPr lang="en-US" dirty="0"/>
              <a:t>Administrators attempted to contact guardians</a:t>
            </a:r>
          </a:p>
          <a:p>
            <a:r>
              <a:rPr lang="en-US" dirty="0"/>
              <a:t>Sent communication to Murrah HS parents</a:t>
            </a:r>
          </a:p>
          <a:p>
            <a:r>
              <a:rPr lang="en-US" dirty="0"/>
              <a:t>Mobilized grief counselors to support scholars and staff</a:t>
            </a:r>
          </a:p>
          <a:p>
            <a:r>
              <a:rPr lang="en-US" dirty="0"/>
              <a:t>Began review of administrative procedures (attendance and security)</a:t>
            </a:r>
          </a:p>
          <a:p>
            <a:r>
              <a:rPr lang="en-US" dirty="0"/>
              <a:t>Cooperated with ongoing JPD investigation</a:t>
            </a:r>
          </a:p>
          <a:p>
            <a:r>
              <a:rPr lang="en-US" dirty="0"/>
              <a:t>Met with Murrah HS teachers and staff</a:t>
            </a:r>
          </a:p>
          <a:p>
            <a:endParaRPr lang="en-US" dirty="0"/>
          </a:p>
          <a:p>
            <a:endParaRPr lang="en-US" dirty="0"/>
          </a:p>
        </p:txBody>
      </p:sp>
    </p:spTree>
    <p:extLst>
      <p:ext uri="{BB962C8B-B14F-4D97-AF65-F5344CB8AC3E}">
        <p14:creationId xmlns:p14="http://schemas.microsoft.com/office/powerpoint/2010/main" val="286254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39A68A-4747-48C1-92B8-1BEDD072710C}"/>
              </a:ext>
            </a:extLst>
          </p:cNvPr>
          <p:cNvSpPr>
            <a:spLocks noGrp="1"/>
          </p:cNvSpPr>
          <p:nvPr>
            <p:ph type="title"/>
          </p:nvPr>
        </p:nvSpPr>
        <p:spPr>
          <a:xfrm>
            <a:off x="715348" y="522514"/>
            <a:ext cx="10099838" cy="1007706"/>
          </a:xfrm>
        </p:spPr>
        <p:txBody>
          <a:bodyPr/>
          <a:lstStyle/>
          <a:p>
            <a:pPr algn="ctr"/>
            <a:r>
              <a:rPr lang="en-US" dirty="0"/>
              <a:t>Timeline</a:t>
            </a:r>
          </a:p>
        </p:txBody>
      </p:sp>
      <p:sp>
        <p:nvSpPr>
          <p:cNvPr id="5" name="Content Placeholder 4">
            <a:extLst>
              <a:ext uri="{FF2B5EF4-FFF2-40B4-BE49-F238E27FC236}">
                <a16:creationId xmlns:a16="http://schemas.microsoft.com/office/drawing/2014/main" id="{0FC274CF-EF9A-4E03-A47F-41C047F6739B}"/>
              </a:ext>
            </a:extLst>
          </p:cNvPr>
          <p:cNvSpPr>
            <a:spLocks noGrp="1"/>
          </p:cNvSpPr>
          <p:nvPr>
            <p:ph idx="1"/>
          </p:nvPr>
        </p:nvSpPr>
        <p:spPr>
          <a:xfrm>
            <a:off x="838200" y="1638300"/>
            <a:ext cx="9976985" cy="4697186"/>
          </a:xfrm>
        </p:spPr>
        <p:txBody>
          <a:bodyPr>
            <a:normAutofit fontScale="77500" lnSpcReduction="20000"/>
          </a:bodyPr>
          <a:lstStyle/>
          <a:p>
            <a:pPr marL="0" indent="0">
              <a:buNone/>
            </a:pPr>
            <a:r>
              <a:rPr lang="en-US" b="1" dirty="0"/>
              <a:t>February 17</a:t>
            </a:r>
            <a:r>
              <a:rPr lang="en-US" b="1" baseline="30000" dirty="0"/>
              <a:t>th</a:t>
            </a:r>
            <a:r>
              <a:rPr lang="en-US" b="1" dirty="0"/>
              <a:t>: </a:t>
            </a:r>
          </a:p>
          <a:p>
            <a:r>
              <a:rPr lang="en-US" dirty="0"/>
              <a:t>Continued to provide grief counseling</a:t>
            </a:r>
          </a:p>
          <a:p>
            <a:r>
              <a:rPr lang="en-US" dirty="0"/>
              <a:t>Further communicated and acknowledged the tragic loss</a:t>
            </a:r>
          </a:p>
          <a:p>
            <a:pPr marL="0" indent="0">
              <a:buNone/>
            </a:pPr>
            <a:endParaRPr lang="en-US" dirty="0"/>
          </a:p>
          <a:p>
            <a:pPr marL="0" indent="0">
              <a:buNone/>
            </a:pPr>
            <a:r>
              <a:rPr lang="en-US" b="1" dirty="0"/>
              <a:t>February 19</a:t>
            </a:r>
            <a:r>
              <a:rPr lang="en-US" b="1" baseline="30000" dirty="0"/>
              <a:t>th</a:t>
            </a:r>
            <a:r>
              <a:rPr lang="en-US" b="1" dirty="0"/>
              <a:t>: </a:t>
            </a:r>
          </a:p>
          <a:p>
            <a:pPr marL="0" indent="0">
              <a:buNone/>
            </a:pPr>
            <a:r>
              <a:rPr lang="en-US" dirty="0"/>
              <a:t>Principal meets with scholar group to hear concerns and to gather feedback regarding supports</a:t>
            </a:r>
          </a:p>
          <a:p>
            <a:pPr marL="0" indent="0">
              <a:buNone/>
            </a:pPr>
            <a:endParaRPr lang="en-US" dirty="0"/>
          </a:p>
          <a:p>
            <a:pPr marL="0" indent="0">
              <a:buNone/>
            </a:pPr>
            <a:r>
              <a:rPr lang="en-US" b="1" dirty="0"/>
              <a:t>February 21</a:t>
            </a:r>
            <a:r>
              <a:rPr lang="en-US" b="1" baseline="30000" dirty="0"/>
              <a:t>st</a:t>
            </a:r>
            <a:r>
              <a:rPr lang="en-US" b="1" dirty="0"/>
              <a:t>:</a:t>
            </a:r>
          </a:p>
          <a:p>
            <a:pPr marL="0" indent="0">
              <a:buNone/>
            </a:pPr>
            <a:r>
              <a:rPr lang="en-US" dirty="0"/>
              <a:t>All scholars receive presentation focused on supporting teens in crisis.</a:t>
            </a:r>
          </a:p>
          <a:p>
            <a:pPr marL="0" indent="0">
              <a:buNone/>
            </a:pPr>
            <a:endParaRPr lang="en-US" dirty="0"/>
          </a:p>
          <a:p>
            <a:pPr marL="0" indent="0">
              <a:buNone/>
            </a:pPr>
            <a:r>
              <a:rPr lang="en-US" b="1" dirty="0"/>
              <a:t>February 28</a:t>
            </a:r>
            <a:r>
              <a:rPr lang="en-US" b="1" baseline="30000" dirty="0"/>
              <a:t>th</a:t>
            </a:r>
            <a:r>
              <a:rPr lang="en-US" b="1" dirty="0"/>
              <a:t>:</a:t>
            </a:r>
          </a:p>
          <a:p>
            <a:pPr marL="0" indent="0">
              <a:buNone/>
            </a:pPr>
            <a:r>
              <a:rPr lang="en-US" dirty="0"/>
              <a:t>Parent meeting held at Murrah HS</a:t>
            </a:r>
          </a:p>
          <a:p>
            <a:endParaRPr lang="en-US" dirty="0"/>
          </a:p>
        </p:txBody>
      </p:sp>
    </p:spTree>
    <p:extLst>
      <p:ext uri="{BB962C8B-B14F-4D97-AF65-F5344CB8AC3E}">
        <p14:creationId xmlns:p14="http://schemas.microsoft.com/office/powerpoint/2010/main" val="82067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63A8-A800-4E11-A6EA-AB8D0CED543E}"/>
              </a:ext>
            </a:extLst>
          </p:cNvPr>
          <p:cNvSpPr>
            <a:spLocks noGrp="1"/>
          </p:cNvSpPr>
          <p:nvPr>
            <p:ph type="ctrTitle"/>
          </p:nvPr>
        </p:nvSpPr>
        <p:spPr>
          <a:xfrm>
            <a:off x="4670854" y="1392243"/>
            <a:ext cx="6474941" cy="3144923"/>
          </a:xfrm>
        </p:spPr>
        <p:txBody>
          <a:bodyPr>
            <a:normAutofit fontScale="90000"/>
          </a:bodyPr>
          <a:lstStyle/>
          <a:p>
            <a:r>
              <a:rPr lang="en-US" dirty="0"/>
              <a:t>Investigation and Administrative Review</a:t>
            </a:r>
            <a:br>
              <a:rPr lang="en-US" dirty="0"/>
            </a:br>
            <a:r>
              <a:rPr lang="en-US" dirty="0"/>
              <a:t>(JPD and JPS)</a:t>
            </a:r>
          </a:p>
        </p:txBody>
      </p:sp>
    </p:spTree>
    <p:extLst>
      <p:ext uri="{BB962C8B-B14F-4D97-AF65-F5344CB8AC3E}">
        <p14:creationId xmlns:p14="http://schemas.microsoft.com/office/powerpoint/2010/main" val="279671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5AD3-D4EF-4AF5-8B1C-833980A72312}"/>
              </a:ext>
            </a:extLst>
          </p:cNvPr>
          <p:cNvSpPr>
            <a:spLocks noGrp="1"/>
          </p:cNvSpPr>
          <p:nvPr>
            <p:ph type="title"/>
          </p:nvPr>
        </p:nvSpPr>
        <p:spPr>
          <a:xfrm>
            <a:off x="687978" y="470263"/>
            <a:ext cx="10127207" cy="1079863"/>
          </a:xfrm>
        </p:spPr>
        <p:txBody>
          <a:bodyPr/>
          <a:lstStyle/>
          <a:p>
            <a:pPr algn="ctr"/>
            <a:r>
              <a:rPr lang="en-US" dirty="0"/>
              <a:t>Investigation/Administrative Review</a:t>
            </a:r>
          </a:p>
        </p:txBody>
      </p:sp>
      <p:sp>
        <p:nvSpPr>
          <p:cNvPr id="3" name="Content Placeholder 2">
            <a:extLst>
              <a:ext uri="{FF2B5EF4-FFF2-40B4-BE49-F238E27FC236}">
                <a16:creationId xmlns:a16="http://schemas.microsoft.com/office/drawing/2014/main" id="{E22FB0DC-0A9F-44DE-B638-EAA735349741}"/>
              </a:ext>
            </a:extLst>
          </p:cNvPr>
          <p:cNvSpPr>
            <a:spLocks noGrp="1"/>
          </p:cNvSpPr>
          <p:nvPr>
            <p:ph idx="1"/>
          </p:nvPr>
        </p:nvSpPr>
        <p:spPr>
          <a:xfrm>
            <a:off x="687978" y="1825625"/>
            <a:ext cx="10127207" cy="4351338"/>
          </a:xfrm>
        </p:spPr>
        <p:txBody>
          <a:bodyPr>
            <a:normAutofit fontScale="92500" lnSpcReduction="10000"/>
          </a:bodyPr>
          <a:lstStyle/>
          <a:p>
            <a:pPr marL="0" indent="0">
              <a:buNone/>
            </a:pPr>
            <a:r>
              <a:rPr lang="en-US" u="sng" dirty="0"/>
              <a:t>Primary Jurisdiction</a:t>
            </a:r>
          </a:p>
          <a:p>
            <a:pPr marL="0" indent="0">
              <a:buNone/>
            </a:pPr>
            <a:r>
              <a:rPr lang="en-US" dirty="0"/>
              <a:t>Jackson Police Department (JPD) had primary jurisdiction since the scholar died off school campus. They are principally responsible for investigating to determine the cause of death and addressing that aspect of it.</a:t>
            </a:r>
          </a:p>
          <a:p>
            <a:pPr marL="0" indent="0">
              <a:buNone/>
            </a:pPr>
            <a:endParaRPr lang="en-US" dirty="0"/>
          </a:p>
          <a:p>
            <a:pPr marL="0" indent="0">
              <a:buNone/>
            </a:pPr>
            <a:r>
              <a:rPr lang="en-US" u="sng" dirty="0"/>
              <a:t>Administrative Review</a:t>
            </a:r>
          </a:p>
          <a:p>
            <a:pPr marL="0" indent="0">
              <a:buNone/>
            </a:pPr>
            <a:r>
              <a:rPr lang="en-US" dirty="0"/>
              <a:t>Jackson Public Schools (JPS) is responsible for reviewing the circumstances leading up to the death, including a review of attendance procedures, hallway transitions, and security protocols and to determine if they were followed.  </a:t>
            </a:r>
          </a:p>
        </p:txBody>
      </p:sp>
    </p:spTree>
    <p:extLst>
      <p:ext uri="{BB962C8B-B14F-4D97-AF65-F5344CB8AC3E}">
        <p14:creationId xmlns:p14="http://schemas.microsoft.com/office/powerpoint/2010/main" val="350762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63A8-A800-4E11-A6EA-AB8D0CED543E}"/>
              </a:ext>
            </a:extLst>
          </p:cNvPr>
          <p:cNvSpPr>
            <a:spLocks noGrp="1"/>
          </p:cNvSpPr>
          <p:nvPr>
            <p:ph type="ctrTitle"/>
          </p:nvPr>
        </p:nvSpPr>
        <p:spPr>
          <a:xfrm>
            <a:off x="4670854" y="2001845"/>
            <a:ext cx="6474941" cy="2117310"/>
          </a:xfrm>
        </p:spPr>
        <p:txBody>
          <a:bodyPr>
            <a:normAutofit/>
          </a:bodyPr>
          <a:lstStyle/>
          <a:p>
            <a:r>
              <a:rPr lang="en-US" dirty="0"/>
              <a:t>JPS Crisis Response and Resources</a:t>
            </a:r>
          </a:p>
        </p:txBody>
      </p:sp>
    </p:spTree>
    <p:extLst>
      <p:ext uri="{BB962C8B-B14F-4D97-AF65-F5344CB8AC3E}">
        <p14:creationId xmlns:p14="http://schemas.microsoft.com/office/powerpoint/2010/main" val="312502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A18A-13BF-4CF8-9171-E4FE5DDBAE1E}"/>
              </a:ext>
            </a:extLst>
          </p:cNvPr>
          <p:cNvSpPr>
            <a:spLocks noGrp="1"/>
          </p:cNvSpPr>
          <p:nvPr>
            <p:ph type="title"/>
          </p:nvPr>
        </p:nvSpPr>
        <p:spPr>
          <a:xfrm>
            <a:off x="711200" y="477520"/>
            <a:ext cx="10103985" cy="1072606"/>
          </a:xfrm>
        </p:spPr>
        <p:txBody>
          <a:bodyPr/>
          <a:lstStyle/>
          <a:p>
            <a:pPr algn="ctr"/>
            <a:r>
              <a:rPr lang="en-US" dirty="0"/>
              <a:t>Crisis Response Actions/Resources</a:t>
            </a:r>
          </a:p>
        </p:txBody>
      </p:sp>
      <p:sp>
        <p:nvSpPr>
          <p:cNvPr id="3" name="Content Placeholder 2">
            <a:extLst>
              <a:ext uri="{FF2B5EF4-FFF2-40B4-BE49-F238E27FC236}">
                <a16:creationId xmlns:a16="http://schemas.microsoft.com/office/drawing/2014/main" id="{8C264A08-2937-4859-AD76-638087436746}"/>
              </a:ext>
            </a:extLst>
          </p:cNvPr>
          <p:cNvSpPr>
            <a:spLocks noGrp="1"/>
          </p:cNvSpPr>
          <p:nvPr>
            <p:ph idx="1"/>
          </p:nvPr>
        </p:nvSpPr>
        <p:spPr>
          <a:xfrm>
            <a:off x="711200" y="1690688"/>
            <a:ext cx="10103985" cy="4689792"/>
          </a:xfrm>
        </p:spPr>
        <p:txBody>
          <a:bodyPr>
            <a:normAutofit fontScale="92500" lnSpcReduction="20000"/>
          </a:bodyPr>
          <a:lstStyle/>
          <a:p>
            <a:pPr fontAlgn="ctr"/>
            <a:r>
              <a:rPr lang="en-US" sz="3000" dirty="0"/>
              <a:t>JPS </a:t>
            </a:r>
            <a:r>
              <a:rPr lang="en-US" sz="3000"/>
              <a:t>Board Policy GBFA</a:t>
            </a:r>
          </a:p>
          <a:p>
            <a:pPr fontAlgn="ctr"/>
            <a:r>
              <a:rPr lang="en-US" sz="3000" dirty="0"/>
              <a:t>BASS screener given to all scholars each year, to determine needs</a:t>
            </a:r>
          </a:p>
          <a:p>
            <a:pPr fontAlgn="ctr"/>
            <a:r>
              <a:rPr lang="en-US" sz="3000" dirty="0" err="1"/>
              <a:t>ReThink</a:t>
            </a:r>
            <a:r>
              <a:rPr lang="en-US" sz="3000" dirty="0"/>
              <a:t> SEL adoption</a:t>
            </a:r>
          </a:p>
          <a:p>
            <a:pPr fontAlgn="ctr"/>
            <a:r>
              <a:rPr lang="en-US" sz="3000" dirty="0"/>
              <a:t>Edgenuity Courses on Social/Emotional Learning</a:t>
            </a:r>
          </a:p>
          <a:p>
            <a:pPr fontAlgn="ctr"/>
            <a:r>
              <a:rPr lang="en-US" sz="3000" dirty="0"/>
              <a:t>Suicide Awareness and Prevention Professional Development Modules used by District staff (requirement of our liability policy)</a:t>
            </a:r>
          </a:p>
          <a:p>
            <a:pPr fontAlgn="ctr"/>
            <a:r>
              <a:rPr lang="en-US" sz="3000" dirty="0"/>
              <a:t>Marion Counseling (by referral, for all secondary </a:t>
            </a:r>
          </a:p>
          <a:p>
            <a:pPr fontAlgn="ctr"/>
            <a:r>
              <a:rPr lang="en-US" sz="3000" dirty="0"/>
              <a:t>Working with state legislators to identify additional supports for our schools/scholars (especially for mental health).</a:t>
            </a:r>
          </a:p>
          <a:p>
            <a:pPr fontAlgn="ctr"/>
            <a:r>
              <a:rPr lang="en-US" sz="3000" dirty="0"/>
              <a:t>School based events/discussions with scholars </a:t>
            </a:r>
          </a:p>
          <a:p>
            <a:pPr fontAlgn="ctr"/>
            <a:r>
              <a:rPr lang="en-US" sz="3000" dirty="0"/>
              <a:t>$221,000 allocated to mental health resources</a:t>
            </a:r>
          </a:p>
          <a:p>
            <a:pPr fontAlgn="ctr"/>
            <a:endParaRPr lang="en-US" sz="4800" dirty="0"/>
          </a:p>
          <a:p>
            <a:endParaRPr lang="en-US" dirty="0"/>
          </a:p>
        </p:txBody>
      </p:sp>
    </p:spTree>
    <p:extLst>
      <p:ext uri="{BB962C8B-B14F-4D97-AF65-F5344CB8AC3E}">
        <p14:creationId xmlns:p14="http://schemas.microsoft.com/office/powerpoint/2010/main" val="2531683782"/>
      </p:ext>
    </p:extLst>
  </p:cSld>
  <p:clrMapOvr>
    <a:masterClrMapping/>
  </p:clrMapOvr>
</p:sld>
</file>

<file path=ppt/theme/theme1.xml><?xml version="1.0" encoding="utf-8"?>
<a:theme xmlns:a="http://schemas.openxmlformats.org/drawingml/2006/main" name="Office Theme">
  <a:themeElements>
    <a:clrScheme name="Jackson Public Schools">
      <a:dk1>
        <a:srgbClr val="273A7F"/>
      </a:dk1>
      <a:lt1>
        <a:srgbClr val="FFFFFF"/>
      </a:lt1>
      <a:dk2>
        <a:srgbClr val="273A7F"/>
      </a:dk2>
      <a:lt2>
        <a:srgbClr val="E7E6E6"/>
      </a:lt2>
      <a:accent1>
        <a:srgbClr val="FFD01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2190F8BF27640AD677FB9FB2D7939" ma:contentTypeVersion="2" ma:contentTypeDescription="Create a new document." ma:contentTypeScope="" ma:versionID="1eec921be84a435e44e7fd69239b4b19">
  <xsd:schema xmlns:xsd="http://www.w3.org/2001/XMLSchema" xmlns:xs="http://www.w3.org/2001/XMLSchema" xmlns:p="http://schemas.microsoft.com/office/2006/metadata/properties" xmlns:ns3="84d30d98-c984-4c11-9fcc-d140c395edfd" targetNamespace="http://schemas.microsoft.com/office/2006/metadata/properties" ma:root="true" ma:fieldsID="2837f285c5eb02158017396d3a79b0f5" ns3:_="">
    <xsd:import namespace="84d30d98-c984-4c11-9fcc-d140c395edf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30d98-c984-4c11-9fcc-d140c395e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16FC39-8461-4127-8889-F845BB04A6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30d98-c984-4c11-9fcc-d140c395ed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A7850D-5EAF-4664-ACBE-256D57151B0F}">
  <ds:schemaRefs>
    <ds:schemaRef ds:uri="http://schemas.microsoft.com/sharepoint/v3/contenttype/forms"/>
  </ds:schemaRefs>
</ds:datastoreItem>
</file>

<file path=customXml/itemProps3.xml><?xml version="1.0" encoding="utf-8"?>
<ds:datastoreItem xmlns:ds="http://schemas.openxmlformats.org/officeDocument/2006/customXml" ds:itemID="{42EE20BA-C0D9-4EB7-8CD1-54B66B12189E}">
  <ds:schemaRefs>
    <ds:schemaRef ds:uri="http://schemas.microsoft.com/office/2006/documentManagement/types"/>
    <ds:schemaRef ds:uri="84d30d98-c984-4c11-9fcc-d140c395edfd"/>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949</TotalTime>
  <Words>461</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Gotham Bold</vt:lpstr>
      <vt:lpstr>Wingdings</vt:lpstr>
      <vt:lpstr>Gotham Medium Regular</vt:lpstr>
      <vt:lpstr>Calibri</vt:lpstr>
      <vt:lpstr>Courier New</vt:lpstr>
      <vt:lpstr>Arial</vt:lpstr>
      <vt:lpstr>Gotham Regular</vt:lpstr>
      <vt:lpstr>Office Theme</vt:lpstr>
      <vt:lpstr>Board Updates: Murrah HS  March 1, 2022</vt:lpstr>
      <vt:lpstr>Areas of Focus</vt:lpstr>
      <vt:lpstr>Review of events/actions since Wednesday, February 16th</vt:lpstr>
      <vt:lpstr>Timeline of Events</vt:lpstr>
      <vt:lpstr>Timeline</vt:lpstr>
      <vt:lpstr>Investigation and Administrative Review (JPD and JPS)</vt:lpstr>
      <vt:lpstr>Investigation/Administrative Review</vt:lpstr>
      <vt:lpstr>JPS Crisis Response and Resources</vt:lpstr>
      <vt:lpstr>Crisis Response Actions/Resources</vt:lpstr>
      <vt:lpstr>Reflections and  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Thompson</dc:creator>
  <cp:lastModifiedBy>Greene, Errick</cp:lastModifiedBy>
  <cp:revision>52</cp:revision>
  <cp:lastPrinted>2021-04-20T17:19:58Z</cp:lastPrinted>
  <dcterms:created xsi:type="dcterms:W3CDTF">2019-07-17T21:35:27Z</dcterms:created>
  <dcterms:modified xsi:type="dcterms:W3CDTF">2022-03-01T23:25:54Z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0x0101009C52190F8BF27640AD677FB9FB2D7939</vt:lpwstr>
  </property>
</Properties>
</file>